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9" r:id="rId2"/>
  </p:sldMasterIdLst>
  <p:notesMasterIdLst>
    <p:notesMasterId r:id="rId17"/>
  </p:notesMasterIdLst>
  <p:handoutMasterIdLst>
    <p:handoutMasterId r:id="rId18"/>
  </p:handoutMasterIdLst>
  <p:sldIdLst>
    <p:sldId id="323" r:id="rId3"/>
    <p:sldId id="321" r:id="rId4"/>
    <p:sldId id="342" r:id="rId5"/>
    <p:sldId id="369" r:id="rId6"/>
    <p:sldId id="397" r:id="rId7"/>
    <p:sldId id="399" r:id="rId8"/>
    <p:sldId id="423" r:id="rId9"/>
    <p:sldId id="401" r:id="rId10"/>
    <p:sldId id="425" r:id="rId11"/>
    <p:sldId id="403" r:id="rId12"/>
    <p:sldId id="404" r:id="rId13"/>
    <p:sldId id="409" r:id="rId14"/>
    <p:sldId id="412" r:id="rId15"/>
    <p:sldId id="424" r:id="rId16"/>
  </p:sldIdLst>
  <p:sldSz cx="6858000" cy="9144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99"/>
    <a:srgbClr val="FF3300"/>
    <a:srgbClr val="66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12" autoAdjust="0"/>
  </p:normalViewPr>
  <p:slideViewPr>
    <p:cSldViewPr>
      <p:cViewPr>
        <p:scale>
          <a:sx n="80" d="100"/>
          <a:sy n="80" d="100"/>
        </p:scale>
        <p:origin x="-1440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696901FE-7187-4215-9B8E-457CD2E9A3E5}" type="datetimeFigureOut">
              <a:rPr lang="ko-KR" altLang="en-US"/>
              <a:pPr>
                <a:defRPr/>
              </a:pPr>
              <a:t>2019-07-11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1D50101-FC2E-4A30-BB6B-BB1CB2A9EE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30A2A19-65F2-4606-838C-ED489FC608B4}" type="datetimeFigureOut">
              <a:rPr lang="ko-KR" altLang="en-US"/>
              <a:pPr>
                <a:defRPr/>
              </a:pPr>
              <a:t>2019-07-11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C6A6FE6-A51E-478E-B1C2-465B34235EB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8C2BF3-2DBB-4822-AFFA-41BC32309F98}" type="slidenum">
              <a:rPr lang="ko-KR" altLang="en-US" smtClean="0">
                <a:latin typeface="굴림" charset="-127"/>
                <a:ea typeface="굴림" charset="-127"/>
              </a:rPr>
              <a:pPr/>
              <a:t>2</a:t>
            </a:fld>
            <a:endParaRPr lang="ko-KR" altLang="en-US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AA3F-DB73-494F-8D30-5893C8B2F4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D762-C8D1-4306-AD14-8AE5EED7AB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D90E6-DEF5-49C4-999D-1ABB4008CF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076828" y="59269"/>
            <a:ext cx="1646635" cy="816186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34541" y="59269"/>
            <a:ext cx="4827984" cy="81618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97D7-2AF6-406D-98F1-9CAECBFB96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>
            <a:spLocks noChangeArrowheads="1"/>
          </p:cNvSpPr>
          <p:nvPr userDrawn="1"/>
        </p:nvSpPr>
        <p:spPr bwMode="auto">
          <a:xfrm>
            <a:off x="134938" y="8597900"/>
            <a:ext cx="750887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ko-KR" altLang="en-US" sz="1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48BD3-E513-466A-9610-BF3FFA7EA9F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B0F95-76A4-4984-8212-EF15A5E2391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698BA-4DD9-4B0D-B542-3CBB86CF8F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04788" y="2652184"/>
            <a:ext cx="3201591" cy="55689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20682" y="2652184"/>
            <a:ext cx="3202781" cy="55689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0B0D3-1072-4D94-A35D-ABD3DCB1B9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74BA-1A2F-4C25-B996-34F79A427E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51CB-BC30-4E28-BEE8-9BA8376CBA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auto">
          <a:xfrm>
            <a:off x="4724400" y="144463"/>
            <a:ext cx="2062163" cy="4667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8D0D-0D5D-4B27-BD17-357FAD9E13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4288" y="8796338"/>
            <a:ext cx="8223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신우리 </a:t>
            </a:r>
            <a:r>
              <a:rPr lang="ko-KR" altLang="en-US" sz="900" b="1" i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여행팀</a:t>
            </a:r>
            <a:r>
              <a:rPr lang="en-US" altLang="ko-KR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]</a:t>
            </a:r>
            <a:endParaRPr lang="ko-KR" altLang="en-US" sz="900" b="1" i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1" name="Picture 5" descr="C:\Documents and Settings\Administrator\My Documents\My Pictures\로고\동신 신한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39713"/>
            <a:ext cx="159543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Line 15"/>
          <p:cNvSpPr>
            <a:spLocks noChangeShapeType="1"/>
          </p:cNvSpPr>
          <p:nvPr userDrawn="1"/>
        </p:nvSpPr>
        <p:spPr bwMode="auto">
          <a:xfrm>
            <a:off x="52388" y="730250"/>
            <a:ext cx="6748462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91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8" y="2652713"/>
            <a:ext cx="651827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41" tIns="47871" rIns="95741" bIns="47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65738" y="8750300"/>
            <a:ext cx="1547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1" tIns="47871" rIns="95741" bIns="4787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000" b="1" u="none">
                <a:solidFill>
                  <a:schemeClr val="bg2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>
              <a:defRPr/>
            </a:pPr>
            <a:fld id="{FF5A2AA3-5284-452B-857D-8975FF4F6F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58738"/>
            <a:ext cx="35480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41" tIns="47871" rIns="95741" bIns="478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8763" y="1581150"/>
            <a:ext cx="6965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400" b="1" smtClean="0">
                <a:latin typeface="맑은 고딕" pitchFamily="50" charset="-127"/>
                <a:ea typeface="맑은 고딕" pitchFamily="50" charset="-127"/>
              </a:rPr>
              <a:t>       </a:t>
            </a:r>
          </a:p>
        </p:txBody>
      </p:sp>
      <p:sp>
        <p:nvSpPr>
          <p:cNvPr id="2054" name="Line 15"/>
          <p:cNvSpPr>
            <a:spLocks noChangeShapeType="1"/>
          </p:cNvSpPr>
          <p:nvPr/>
        </p:nvSpPr>
        <p:spPr bwMode="auto">
          <a:xfrm>
            <a:off x="52388" y="730250"/>
            <a:ext cx="6748462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3079" name="Picture 10" descr="더나은SH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29188" y="195263"/>
            <a:ext cx="18653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92" r:id="rId7"/>
    <p:sldLayoutId id="2147484487" r:id="rId8"/>
    <p:sldLayoutId id="2147484488" r:id="rId9"/>
    <p:sldLayoutId id="2147484489" r:id="rId10"/>
    <p:sldLayoutId id="2147484490" r:id="rId11"/>
  </p:sldLayoutIdLst>
  <p:transition>
    <p:zoom/>
  </p:transition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500063" y="1563688"/>
            <a:ext cx="1300162" cy="1208087"/>
            <a:chOff x="335" y="1163"/>
            <a:chExt cx="1550" cy="1360"/>
          </a:xfrm>
        </p:grpSpPr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335" y="1163"/>
              <a:ext cx="1550" cy="136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원신한 Bold" pitchFamily="50" charset="-127"/>
                <a:ea typeface="원신한 Bold" pitchFamily="50" charset="-127"/>
              </a:endParaRPr>
            </a:p>
          </p:txBody>
        </p:sp>
        <p:graphicFrame>
          <p:nvGraphicFramePr>
            <p:cNvPr id="1026" name="Object 9"/>
            <p:cNvGraphicFramePr>
              <a:graphicFrameLocks noChangeAspect="1"/>
            </p:cNvGraphicFramePr>
            <p:nvPr/>
          </p:nvGraphicFramePr>
          <p:xfrm>
            <a:off x="542" y="1203"/>
            <a:ext cx="1139" cy="1270"/>
          </p:xfrm>
          <a:graphic>
            <a:graphicData uri="http://schemas.openxmlformats.org/presentationml/2006/ole">
              <p:oleObj spid="_x0000_s1026" name="비트맵 이미지" r:id="rId3" imgW="1352381" imgH="1448002" progId="PBrush">
                <p:embed/>
              </p:oleObj>
            </a:graphicData>
          </a:graphic>
        </p:graphicFrame>
      </p:grp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017713" y="1563688"/>
            <a:ext cx="4079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571625" y="7988300"/>
            <a:ext cx="4000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신한은행</a:t>
            </a:r>
            <a:r>
              <a:rPr lang="ko-KR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에스버드</a:t>
            </a:r>
            <a:r>
              <a:rPr lang="ko-KR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여자농구단</a:t>
            </a:r>
            <a:endParaRPr lang="ko-KR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2941325" y="7399338"/>
            <a:ext cx="101662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2019. 07</a:t>
            </a:r>
            <a:endParaRPr lang="en-US" altLang="ko-KR" sz="15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31" name="Line 14"/>
          <p:cNvSpPr>
            <a:spLocks noChangeShapeType="1"/>
          </p:cNvSpPr>
          <p:nvPr/>
        </p:nvSpPr>
        <p:spPr bwMode="auto">
          <a:xfrm>
            <a:off x="2017713" y="2770188"/>
            <a:ext cx="4079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916113" y="1604963"/>
            <a:ext cx="4318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신한은행</a:t>
            </a: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에스버드</a:t>
            </a: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여자농구단</a:t>
            </a:r>
            <a:endParaRPr lang="en-US" altLang="ko-KR" sz="17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ko-KR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2019-20</a:t>
            </a:r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시즌 </a:t>
            </a:r>
            <a:r>
              <a:rPr lang="ko-KR" alt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디자인 및 홍보마케팅  </a:t>
            </a:r>
            <a:endParaRPr lang="ko-KR" altLang="en-US" sz="1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  <a:p>
            <a:pPr algn="ctr">
              <a:spcBef>
                <a:spcPct val="50000"/>
              </a:spcBef>
              <a:defRPr/>
            </a:pP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 업체선정을 위한 제안 요청서 </a:t>
            </a:r>
          </a:p>
        </p:txBody>
      </p:sp>
      <p:pic>
        <p:nvPicPr>
          <p:cNvPr id="1033" name="Picture 2" descr="\\main.sdrive.shinhan.com\ENT\SH0010002\SLibrary\차 폴더\2017년\171229_2018년 경영계획(주인 이동철)\171228_전략목표 켈리\캘리_흑색_아웃라인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813" y="323850"/>
            <a:ext cx="21351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876D02-52E7-497A-A72F-71DB77532706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  <p:sp>
        <p:nvSpPr>
          <p:cNvPr id="14339" name="TextBox 22"/>
          <p:cNvSpPr txBox="1">
            <a:spLocks noChangeArrowheads="1"/>
          </p:cNvSpPr>
          <p:nvPr/>
        </p:nvSpPr>
        <p:spPr bwMode="auto">
          <a:xfrm>
            <a:off x="188913" y="930275"/>
            <a:ext cx="1031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/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평가기준표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5888" y="1349375"/>
          <a:ext cx="6624557" cy="4647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604865"/>
                <a:gridCol w="330967"/>
                <a:gridCol w="2592560"/>
                <a:gridCol w="360040"/>
                <a:gridCol w="360040"/>
                <a:gridCol w="360000"/>
                <a:gridCol w="360000"/>
                <a:gridCol w="360000"/>
                <a:gridCol w="252000"/>
                <a:gridCol w="252000"/>
                <a:gridCol w="360038"/>
              </a:tblGrid>
              <a:tr h="34849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 분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평가항목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소 계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 점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 결과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고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04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7538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안 평 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 안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아이디어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제안의 독창성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 계  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55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제안의 최신성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적절성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당행 적합성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786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제작물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각종 제작물의 비용대비 효율성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786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신뢰성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제안서의 충실도 및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프리젠테이션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완성도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3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배점소계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1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 체 평 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 연혁 및 경험도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   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 디자인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 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 소 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14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총 배 점 누 계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80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57" name="TextBox 4"/>
          <p:cNvSpPr txBox="1">
            <a:spLocks noChangeArrowheads="1"/>
          </p:cNvSpPr>
          <p:nvPr/>
        </p:nvSpPr>
        <p:spPr bwMode="auto">
          <a:xfrm>
            <a:off x="115888" y="6229350"/>
            <a:ext cx="5746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※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주의사항</a:t>
            </a:r>
            <a:endParaRPr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본 평가기준표는 계약의 중요한 전제조건으로 본 계약 체결 후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전제조건이 충족되지</a:t>
            </a:r>
            <a:endParaRPr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   못하는 경우 발주자는 계약해지를 요청할 수 있음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4458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337175" y="8750300"/>
            <a:ext cx="1547813" cy="336550"/>
          </a:xfrm>
          <a:noFill/>
        </p:spPr>
        <p:txBody>
          <a:bodyPr/>
          <a:lstStyle/>
          <a:p>
            <a:fld id="{F1F068A5-8BDC-4451-A9EB-3B4AD0C57664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sp>
        <p:nvSpPr>
          <p:cNvPr id="15363" name="TextBox 22"/>
          <p:cNvSpPr txBox="1">
            <a:spLocks noChangeArrowheads="1"/>
          </p:cNvSpPr>
          <p:nvPr/>
        </p:nvSpPr>
        <p:spPr bwMode="auto">
          <a:xfrm>
            <a:off x="549275" y="736600"/>
            <a:ext cx="18764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평가항목별 평가방법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제안평가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(60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제안의 독창성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927100" y="1741488"/>
          <a:ext cx="4949825" cy="828675"/>
        </p:xfrm>
        <a:graphic>
          <a:graphicData uri="http://schemas.openxmlformats.org/drawingml/2006/table">
            <a:tbl>
              <a:tblPr/>
              <a:tblGrid>
                <a:gridCol w="990600"/>
                <a:gridCol w="989013"/>
                <a:gridCol w="990600"/>
                <a:gridCol w="990600"/>
                <a:gridCol w="989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13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5" name="TextBox 8"/>
          <p:cNvSpPr txBox="1">
            <a:spLocks noChangeArrowheads="1"/>
          </p:cNvSpPr>
          <p:nvPr/>
        </p:nvSpPr>
        <p:spPr bwMode="auto">
          <a:xfrm>
            <a:off x="836613" y="2686050"/>
            <a:ext cx="2219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2)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디자인 최신성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적절성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endParaRPr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909638" y="3024188"/>
          <a:ext cx="4949825" cy="828675"/>
        </p:xfrm>
        <a:graphic>
          <a:graphicData uri="http://schemas.openxmlformats.org/drawingml/2006/table">
            <a:tbl>
              <a:tblPr/>
              <a:tblGrid>
                <a:gridCol w="990600"/>
                <a:gridCol w="989012"/>
                <a:gridCol w="990600"/>
                <a:gridCol w="990600"/>
                <a:gridCol w="9890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6" name="TextBox 10"/>
          <p:cNvSpPr txBox="1">
            <a:spLocks noChangeArrowheads="1"/>
          </p:cNvSpPr>
          <p:nvPr/>
        </p:nvSpPr>
        <p:spPr bwMode="auto">
          <a:xfrm>
            <a:off x="836613" y="4006850"/>
            <a:ext cx="2063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3)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디자인 당행 적합성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endParaRPr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909638" y="4344988"/>
          <a:ext cx="4950295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59"/>
                <a:gridCol w="990059"/>
                <a:gridCol w="990059"/>
                <a:gridCol w="990059"/>
                <a:gridCol w="9900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err="1" smtClean="0"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427" name="TextBox 12"/>
          <p:cNvSpPr txBox="1">
            <a:spLocks noChangeArrowheads="1"/>
          </p:cNvSpPr>
          <p:nvPr/>
        </p:nvSpPr>
        <p:spPr bwMode="auto">
          <a:xfrm>
            <a:off x="836613" y="6588125"/>
            <a:ext cx="3827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5)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신뢰성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)-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제안서 충실도 및 프리젠테이션 완성도</a:t>
            </a: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909638" y="6900863"/>
          <a:ext cx="4949825" cy="828675"/>
        </p:xfrm>
        <a:graphic>
          <a:graphicData uri="http://schemas.openxmlformats.org/drawingml/2006/table">
            <a:tbl>
              <a:tblPr/>
              <a:tblGrid>
                <a:gridCol w="990600"/>
                <a:gridCol w="989012"/>
                <a:gridCol w="990600"/>
                <a:gridCol w="990600"/>
                <a:gridCol w="9890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8" name="TextBox 14"/>
          <p:cNvSpPr txBox="1">
            <a:spLocks noChangeArrowheads="1"/>
          </p:cNvSpPr>
          <p:nvPr/>
        </p:nvSpPr>
        <p:spPr bwMode="auto">
          <a:xfrm>
            <a:off x="836613" y="5292725"/>
            <a:ext cx="3306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4)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제작물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(15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) –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각종 제작물 비용대비 효율성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909638" y="5605463"/>
          <a:ext cx="4949825" cy="828675"/>
        </p:xfrm>
        <a:graphic>
          <a:graphicData uri="http://schemas.openxmlformats.org/drawingml/2006/table">
            <a:tbl>
              <a:tblPr/>
              <a:tblGrid>
                <a:gridCol w="990600"/>
                <a:gridCol w="989012"/>
                <a:gridCol w="990600"/>
                <a:gridCol w="990600"/>
                <a:gridCol w="9890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13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337175" y="8750300"/>
            <a:ext cx="1547813" cy="336550"/>
          </a:xfrm>
          <a:noFill/>
        </p:spPr>
        <p:txBody>
          <a:bodyPr/>
          <a:lstStyle/>
          <a:p>
            <a:fld id="{2C0C4523-667C-46C1-A567-6ED5A68D2806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12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6387" name="TextBox 22"/>
          <p:cNvSpPr txBox="1">
            <a:spLocks noChangeArrowheads="1"/>
          </p:cNvSpPr>
          <p:nvPr/>
        </p:nvSpPr>
        <p:spPr bwMode="auto">
          <a:xfrm>
            <a:off x="476250" y="971550"/>
            <a:ext cx="25908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업체 평가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업체 연혁 및 경험도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9125" y="1709738"/>
          <a:ext cx="568863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1382552"/>
                <a:gridCol w="2664297"/>
                <a:gridCol w="504055"/>
              </a:tblGrid>
              <a:tr h="2036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09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업체연혁 및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경험도부문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(10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 연혁 및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 경험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년미만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6474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인정자료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사업자사본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법인등기부등본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실적증명서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국내프로스포츠 구단과의 홍보마케팅 실적경험만 인정함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07" name="TextBox 22"/>
          <p:cNvSpPr txBox="1">
            <a:spLocks noChangeArrowheads="1"/>
          </p:cNvSpPr>
          <p:nvPr/>
        </p:nvSpPr>
        <p:spPr bwMode="auto">
          <a:xfrm>
            <a:off x="476250" y="4078288"/>
            <a:ext cx="2368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디자인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홍보 실적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19125" y="4572000"/>
          <a:ext cx="5688630" cy="381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1814601"/>
                <a:gridCol w="2232248"/>
                <a:gridCol w="504055"/>
              </a:tblGrid>
              <a:tr h="3015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5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실적부문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(10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홍보실적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누계액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최근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VAT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포함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9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6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9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6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1.5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1.5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0535"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 기준일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최근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년간의 실적을 대상으로 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 실적 정의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국내프로스포츠구단과의 실적일 경우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공동도급 또는 하도급의 실적이 유사실적에 해당되는 경우 참여업체 참여금액에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해당되는 부문만 실적으로 인정함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실적인정 서류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계약서 및 세금계산서 등 발주기관의 객관적 공인이 확인된 서류만 인정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27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707E61-C21C-4AD7-B761-D262F0D60644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13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7411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2]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97025" y="900113"/>
          <a:ext cx="3663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2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필수 포함 사항 및 양식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18" name="TextBox 22"/>
          <p:cNvSpPr txBox="1">
            <a:spLocks noChangeArrowheads="1"/>
          </p:cNvSpPr>
          <p:nvPr/>
        </p:nvSpPr>
        <p:spPr bwMode="auto">
          <a:xfrm>
            <a:off x="260350" y="1365250"/>
            <a:ext cx="5716588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제안요청서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세부 평가기준 및 제출서류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 방법 등을 제안서 제출 전에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/>
            </a:r>
            <a:b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</a:b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완전히 숙지하고 평가에 응해야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숙지로 인한 책임은 용역제안서를 제출한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/>
            </a:r>
            <a:b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</a:b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자에게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제안서는 제본하여 제출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※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형식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자유형식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작성 순서는 제안서 작성 목차를 참고하여 작성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작성 목차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※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다음의 내용은 반드시 포함되도록 자유롭게 작성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33375" y="3492500"/>
          <a:ext cx="6336704" cy="4582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537"/>
                <a:gridCol w="4033167"/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항    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작   성   내   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7492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제안개요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제안배경 및 목적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사업범위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제안특징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기대효과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제안의 추진 배경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목적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전제조건 등을 제시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용역업무 범위와 추진과제 및 과제별 수행내역에 대해 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상세히 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본 용역의 수행상 특징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기대효과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제안업체 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일반현황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 및 인원현황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유사경험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일반현황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대표자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설립연도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연혁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경영 및 재무상태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조직도 및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조직별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업무기능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업무담당자 주요경력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제안사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주요 사업분야 제시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주요 관련 사업 실적 및 사례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726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■사업수행 계획 및 과업관리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시즌 홍보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컨셉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구단 홍보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인쇄물 제작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홈 구장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 및 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외부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현수막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제작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장치장식물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설치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구단관련 홍보물품 및 기념품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전광판 이벤트 디자인소스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종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에스버드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샵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운영방안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기타 구단홍보마케팅 관련 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 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추가 아이디어 제안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과업별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시즌사업계획 및 내용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특화 아이템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아이디어 제안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추진일정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일정별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산출물을 상세히 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※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3P 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과업내용을 참고하여 자유롭게 작성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  </a:t>
                      </a: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홈구장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장치장식물 설치는 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2019.09.25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 이전 반드시 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 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완료되어야 함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과업내용과 관련된 사항들이 반드시 포함되어야 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6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참고사항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기타 별도 보충자료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39" name="TextBox 8"/>
          <p:cNvSpPr txBox="1">
            <a:spLocks noChangeArrowheads="1"/>
          </p:cNvSpPr>
          <p:nvPr/>
        </p:nvSpPr>
        <p:spPr bwMode="auto">
          <a:xfrm>
            <a:off x="332656" y="8244408"/>
            <a:ext cx="43799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ko-KR" altLang="ko-KR" sz="1200" b="1" dirty="0">
                <a:latin typeface="원신한 Light" pitchFamily="50" charset="-127"/>
                <a:ea typeface="원신한 Light" pitchFamily="50" charset="-127"/>
              </a:rPr>
              <a:t>※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실적 증빙서류는 별도로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편철하여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제출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제안서 분량에서 제외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  <a:endParaRPr kumimoji="0" lang="ko-KR" altLang="en-US" sz="1200" b="1" dirty="0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30AD51-31FD-4BA0-A30D-1C549A1CA1C2}" type="slidenum">
              <a:rPr lang="en-US" altLang="ko-KR" smtClean="0"/>
              <a:pPr/>
              <a:t>14</a:t>
            </a:fld>
            <a:endParaRPr lang="en-US" altLang="ko-KR" smtClean="0"/>
          </a:p>
        </p:txBody>
      </p:sp>
      <p:sp>
        <p:nvSpPr>
          <p:cNvPr id="18435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3]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97025" y="900113"/>
          <a:ext cx="3663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2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작성 목차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42" name="TextBox 22"/>
          <p:cNvSpPr txBox="1">
            <a:spLocks noChangeArrowheads="1"/>
          </p:cNvSpPr>
          <p:nvPr/>
        </p:nvSpPr>
        <p:spPr bwMode="auto">
          <a:xfrm>
            <a:off x="404813" y="1651000"/>
            <a:ext cx="5554973" cy="64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제안사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소개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사업실적증명서의 내용기재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회사연혁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사업분야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조직규모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스포츠 구단 디자인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홍보 관련 분야의 경력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강점 등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프로스포츠구단 시즌 디자인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홍보 실적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(3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년이내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매출액 포함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사업수행 계획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시즌 디자인 및 홍보기획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2019-20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시즌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여자농구단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디자인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홍보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①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구단 홍보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인쇄물 제안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② </a:t>
            </a:r>
            <a:r>
              <a:rPr kumimoji="0" lang="ko-KR" altLang="en-US" sz="1200" b="1" dirty="0" err="1" smtClean="0">
                <a:latin typeface="원신한 Light" pitchFamily="50" charset="-127"/>
                <a:ea typeface="원신한 Light" pitchFamily="50" charset="-127"/>
              </a:rPr>
              <a:t>홈구장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디자인 및 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외부 현수막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컨셉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제안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③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구단관련 기념품 및 경품 아이디어 제안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④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전광판 이벤트 디자인소스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20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종  제안</a:t>
            </a:r>
            <a:endParaRPr kumimoji="0" lang="en-US" altLang="ko-KR" sz="1200" b="1" dirty="0" smtClean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⑤ </a:t>
            </a:r>
            <a:r>
              <a:rPr kumimoji="0" lang="ko-KR" altLang="en-US" sz="1200" b="1" dirty="0" err="1" smtClean="0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 smtClean="0">
                <a:latin typeface="원신한 Light" pitchFamily="50" charset="-127"/>
                <a:ea typeface="원신한 Light" pitchFamily="50" charset="-127"/>
              </a:rPr>
              <a:t>샵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 운영방안</a:t>
            </a:r>
            <a:endParaRPr kumimoji="0" lang="en-US" altLang="ko-KR" sz="1200" b="1" dirty="0" smtClean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⑥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구단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홍보마케팅 추가 아이디어 제안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4.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부가세 포함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소요예산 세부사항 기재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시즌 홍보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컨셉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및 디자인 개발 비용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구단 홍보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인쇄물 제작 예산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)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홈구장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디자인 및 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외부 현수막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장치장식물 제작설치 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기념품 및 경품 제작 예산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)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전광판 이벤트 디자인소스 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20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종 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샵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운영 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260350" y="971550"/>
            <a:ext cx="6399213" cy="7777163"/>
          </a:xfrm>
          <a:prstGeom prst="roundRect">
            <a:avLst>
              <a:gd name="adj" fmla="val 4097"/>
            </a:avLst>
          </a:prstGeom>
          <a:solidFill>
            <a:srgbClr val="FFFFFF">
              <a:alpha val="85097"/>
            </a:srgbClr>
          </a:solidFill>
          <a:ln w="12700" algn="ctr">
            <a:solidFill>
              <a:srgbClr val="C0C0C0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252000" tIns="0" rIns="252000" bIns="0" anchor="ctr"/>
          <a:lstStyle/>
          <a:p>
            <a:pPr marL="185738" indent="-185738">
              <a:lnSpc>
                <a:spcPct val="120000"/>
              </a:lnSpc>
              <a:spcBef>
                <a:spcPct val="70000"/>
              </a:spcBef>
              <a:buClr>
                <a:schemeClr val="tx1"/>
              </a:buClr>
              <a:tabLst>
                <a:tab pos="450850" algn="l"/>
                <a:tab pos="546100" algn="l"/>
              </a:tabLst>
              <a:defRPr/>
            </a:pPr>
            <a:endParaRPr lang="ko-KR" altLang="ko-KR" sz="1200">
              <a:latin typeface="맑은 고딕" pitchFamily="50" charset="-127"/>
              <a:ea typeface="맑은 고딕" pitchFamily="50" charset="-127"/>
              <a:sym typeface="Wingdings 3" pitchFamily="18" charset="2"/>
            </a:endParaRPr>
          </a:p>
        </p:txBody>
      </p:sp>
      <p:sp>
        <p:nvSpPr>
          <p:cNvPr id="6147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294313" y="8801100"/>
            <a:ext cx="1547812" cy="336550"/>
          </a:xfrm>
          <a:noFill/>
        </p:spPr>
        <p:txBody>
          <a:bodyPr/>
          <a:lstStyle/>
          <a:p>
            <a:fld id="{25D16402-C840-4217-BDC3-407AF9472322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5156" name="Rectangle 42"/>
          <p:cNvSpPr>
            <a:spLocks noChangeArrowheads="1"/>
          </p:cNvSpPr>
          <p:nvPr/>
        </p:nvSpPr>
        <p:spPr bwMode="auto">
          <a:xfrm>
            <a:off x="415925" y="1208088"/>
            <a:ext cx="252413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1</a:t>
            </a:r>
          </a:p>
        </p:txBody>
      </p:sp>
      <p:sp>
        <p:nvSpPr>
          <p:cNvPr id="6149" name="Text Box 44"/>
          <p:cNvSpPr txBox="1">
            <a:spLocks noChangeArrowheads="1"/>
          </p:cNvSpPr>
          <p:nvPr/>
        </p:nvSpPr>
        <p:spPr bwMode="auto">
          <a:xfrm>
            <a:off x="668338" y="1193800"/>
            <a:ext cx="334803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사업 개요  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6150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개   요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5161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 dirty="0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Ⅰ</a:t>
            </a:r>
          </a:p>
        </p:txBody>
      </p:sp>
      <p:grpSp>
        <p:nvGrpSpPr>
          <p:cNvPr id="6152" name="그룹 27"/>
          <p:cNvGrpSpPr>
            <a:grpSpLocks/>
          </p:cNvGrpSpPr>
          <p:nvPr/>
        </p:nvGrpSpPr>
        <p:grpSpPr bwMode="auto">
          <a:xfrm>
            <a:off x="439738" y="1728788"/>
            <a:ext cx="5653087" cy="442035"/>
            <a:chOff x="439564" y="1475208"/>
            <a:chExt cx="5653445" cy="443328"/>
          </a:xfrm>
        </p:grpSpPr>
        <p:sp>
          <p:nvSpPr>
            <p:cNvPr id="49" name="모서리가 둥근 직사각형 48"/>
            <p:cNvSpPr/>
            <p:nvPr/>
          </p:nvSpPr>
          <p:spPr bwMode="auto">
            <a:xfrm>
              <a:off x="439564" y="1547222"/>
              <a:ext cx="1045220" cy="3159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사   업</a:t>
              </a:r>
              <a:r>
                <a:rPr kumimoji="0" 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en-US" alt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  </a:t>
              </a:r>
              <a:r>
                <a:rPr kumimoji="0" 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명</a:t>
              </a:r>
            </a:p>
          </p:txBody>
        </p:sp>
        <p:sp>
          <p:nvSpPr>
            <p:cNvPr id="6183" name="TextBox 22"/>
            <p:cNvSpPr txBox="1">
              <a:spLocks noChangeArrowheads="1"/>
            </p:cNvSpPr>
            <p:nvPr/>
          </p:nvSpPr>
          <p:spPr bwMode="auto">
            <a:xfrm>
              <a:off x="1600201" y="1475208"/>
              <a:ext cx="3081735" cy="443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신한은행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에스버드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여자농구단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endParaRPr kumimoji="0" lang="en-US" altLang="ko-KR" sz="1200" b="1" dirty="0">
                <a:latin typeface="원신한 Light" pitchFamily="50" charset="-127"/>
                <a:ea typeface="원신한 Light" pitchFamily="50" charset="-127"/>
              </a:endParaRPr>
            </a:p>
            <a:p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2019-20</a:t>
              </a:r>
              <a:r>
                <a:rPr kumimoji="0" lang="ko-KR" altLang="en-US" sz="1200" b="1" dirty="0" smtClean="0">
                  <a:latin typeface="원신한 Light" pitchFamily="50" charset="-127"/>
                  <a:ea typeface="원신한 Light" pitchFamily="50" charset="-127"/>
                </a:rPr>
                <a:t>시즌 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디자인  및 홍보마케팅 업체선정</a:t>
              </a:r>
            </a:p>
          </p:txBody>
        </p:sp>
        <p:cxnSp>
          <p:nvCxnSpPr>
            <p:cNvPr id="64" name="직선 연결선 63"/>
            <p:cNvCxnSpPr/>
            <p:nvPr/>
          </p:nvCxnSpPr>
          <p:spPr bwMode="auto">
            <a:xfrm flipV="1">
              <a:off x="1557235" y="1909863"/>
              <a:ext cx="453577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53" name="그룹 29"/>
          <p:cNvGrpSpPr>
            <a:grpSpLocks/>
          </p:cNvGrpSpPr>
          <p:nvPr/>
        </p:nvGrpSpPr>
        <p:grpSpPr bwMode="auto">
          <a:xfrm>
            <a:off x="439738" y="3694113"/>
            <a:ext cx="5653087" cy="330200"/>
            <a:chOff x="439564" y="2843808"/>
            <a:chExt cx="5653744" cy="329799"/>
          </a:xfrm>
        </p:grpSpPr>
        <p:sp>
          <p:nvSpPr>
            <p:cNvPr id="58" name="모서리가 둥근 직사각형 57"/>
            <p:cNvSpPr/>
            <p:nvPr/>
          </p:nvSpPr>
          <p:spPr bwMode="auto">
            <a:xfrm>
              <a:off x="439564" y="2843808"/>
              <a:ext cx="1045220" cy="3159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계 약 기 간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78" name="TextBox 18"/>
            <p:cNvSpPr txBox="1">
              <a:spLocks noChangeArrowheads="1"/>
            </p:cNvSpPr>
            <p:nvPr/>
          </p:nvSpPr>
          <p:spPr bwMode="auto">
            <a:xfrm>
              <a:off x="1600200" y="2873873"/>
              <a:ext cx="2115175" cy="257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계약체결일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2020</a:t>
              </a:r>
              <a:r>
                <a:rPr kumimoji="0" lang="ko-KR" altLang="en-US" sz="1200" b="1" dirty="0" smtClean="0">
                  <a:latin typeface="원신한 Light" pitchFamily="50" charset="-127"/>
                  <a:ea typeface="원신한 Light" pitchFamily="50" charset="-127"/>
                </a:rPr>
                <a:t>년 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4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월 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30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일</a:t>
              </a:r>
            </a:p>
          </p:txBody>
        </p:sp>
        <p:cxnSp>
          <p:nvCxnSpPr>
            <p:cNvPr id="84" name="직선 연결선 83"/>
            <p:cNvCxnSpPr/>
            <p:nvPr/>
          </p:nvCxnSpPr>
          <p:spPr bwMode="auto">
            <a:xfrm>
              <a:off x="1557294" y="3162507"/>
              <a:ext cx="4536014" cy="111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54" name="그룹 30"/>
          <p:cNvGrpSpPr>
            <a:grpSpLocks/>
          </p:cNvGrpSpPr>
          <p:nvPr/>
        </p:nvGrpSpPr>
        <p:grpSpPr bwMode="auto">
          <a:xfrm>
            <a:off x="439738" y="4543425"/>
            <a:ext cx="5697388" cy="315913"/>
            <a:chOff x="439564" y="3227070"/>
            <a:chExt cx="5698934" cy="315938"/>
          </a:xfrm>
        </p:grpSpPr>
        <p:sp>
          <p:nvSpPr>
            <p:cNvPr id="55" name="모서리가 둥근 직사각형 54"/>
            <p:cNvSpPr/>
            <p:nvPr/>
          </p:nvSpPr>
          <p:spPr bwMode="auto">
            <a:xfrm>
              <a:off x="439564" y="3227070"/>
              <a:ext cx="1045220" cy="3159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소 요 예 산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73" name="TextBox 17"/>
            <p:cNvSpPr txBox="1">
              <a:spLocks noChangeArrowheads="1"/>
            </p:cNvSpPr>
            <p:nvPr/>
          </p:nvSpPr>
          <p:spPr bwMode="auto">
            <a:xfrm>
              <a:off x="1600200" y="3256457"/>
              <a:ext cx="4538298" cy="257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금 </a:t>
              </a:r>
              <a:r>
                <a:rPr kumimoji="0" lang="ko-KR" altLang="en-US" sz="1200" b="1" dirty="0" err="1" smtClean="0">
                  <a:latin typeface="원신한 Light" pitchFamily="50" charset="-127"/>
                  <a:ea typeface="원신한 Light" pitchFamily="50" charset="-127"/>
                </a:rPr>
                <a:t>이억팔천만원</a:t>
              </a:r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(\280,000,000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원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이내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대행료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및 부가가치세 포함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  <a:endParaRPr kumimoji="0" lang="ko-KR" altLang="en-US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cxnSp>
          <p:nvCxnSpPr>
            <p:cNvPr id="85" name="직선 연결선 84"/>
            <p:cNvCxnSpPr/>
            <p:nvPr/>
          </p:nvCxnSpPr>
          <p:spPr bwMode="auto">
            <a:xfrm>
              <a:off x="1557467" y="3520781"/>
              <a:ext cx="453671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55" name="그룹 42"/>
          <p:cNvGrpSpPr>
            <a:grpSpLocks/>
          </p:cNvGrpSpPr>
          <p:nvPr/>
        </p:nvGrpSpPr>
        <p:grpSpPr bwMode="auto">
          <a:xfrm>
            <a:off x="439738" y="5359400"/>
            <a:ext cx="5653087" cy="1516063"/>
            <a:chOff x="439564" y="3610333"/>
            <a:chExt cx="5653006" cy="1516526"/>
          </a:xfrm>
        </p:grpSpPr>
        <p:sp>
          <p:nvSpPr>
            <p:cNvPr id="46" name="모서리가 둥근 직사각형 45"/>
            <p:cNvSpPr/>
            <p:nvPr/>
          </p:nvSpPr>
          <p:spPr bwMode="auto">
            <a:xfrm>
              <a:off x="439564" y="3610333"/>
              <a:ext cx="1045220" cy="3159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계약 방법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67" name="TextBox 17"/>
            <p:cNvSpPr txBox="1">
              <a:spLocks noChangeArrowheads="1"/>
            </p:cNvSpPr>
            <p:nvPr/>
          </p:nvSpPr>
          <p:spPr bwMode="auto">
            <a:xfrm>
              <a:off x="1600200" y="3627170"/>
              <a:ext cx="2579763" cy="257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제한경쟁입찰을 통한 협상에 의한 계약</a:t>
              </a:r>
            </a:p>
          </p:txBody>
        </p:sp>
        <p:cxnSp>
          <p:nvCxnSpPr>
            <p:cNvPr id="86" name="직선 연결선 85"/>
            <p:cNvCxnSpPr/>
            <p:nvPr/>
          </p:nvCxnSpPr>
          <p:spPr bwMode="auto">
            <a:xfrm>
              <a:off x="1557148" y="3910463"/>
              <a:ext cx="453542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6169" name="TextBox 17"/>
            <p:cNvSpPr txBox="1">
              <a:spLocks noChangeArrowheads="1"/>
            </p:cNvSpPr>
            <p:nvPr/>
          </p:nvSpPr>
          <p:spPr bwMode="auto">
            <a:xfrm>
              <a:off x="479347" y="4869653"/>
              <a:ext cx="72767" cy="25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endParaRPr kumimoji="0" lang="ko-KR" altLang="en-US" sz="1200" b="1">
                <a:latin typeface="원신한 Light" pitchFamily="50" charset="-127"/>
                <a:ea typeface="원신한 Light" pitchFamily="50" charset="-127"/>
              </a:endParaRPr>
            </a:p>
          </p:txBody>
        </p:sp>
      </p:grpSp>
      <p:grpSp>
        <p:nvGrpSpPr>
          <p:cNvPr id="6156" name="그룹 28"/>
          <p:cNvGrpSpPr>
            <a:grpSpLocks/>
          </p:cNvGrpSpPr>
          <p:nvPr/>
        </p:nvGrpSpPr>
        <p:grpSpPr bwMode="auto">
          <a:xfrm>
            <a:off x="439738" y="2573338"/>
            <a:ext cx="5653087" cy="703262"/>
            <a:chOff x="439564" y="1996648"/>
            <a:chExt cx="5653870" cy="703144"/>
          </a:xfrm>
        </p:grpSpPr>
        <p:sp>
          <p:nvSpPr>
            <p:cNvPr id="52" name="모서리가 둥근 직사각형 51"/>
            <p:cNvSpPr/>
            <p:nvPr/>
          </p:nvSpPr>
          <p:spPr bwMode="auto">
            <a:xfrm>
              <a:off x="439564" y="1996648"/>
              <a:ext cx="1045220" cy="3159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사 업 목 적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60" name="TextBox 22"/>
            <p:cNvSpPr txBox="1">
              <a:spLocks noChangeArrowheads="1"/>
            </p:cNvSpPr>
            <p:nvPr/>
          </p:nvSpPr>
          <p:spPr bwMode="auto">
            <a:xfrm>
              <a:off x="1600200" y="2025650"/>
              <a:ext cx="4031076" cy="25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2019-20</a:t>
              </a:r>
              <a:r>
                <a:rPr kumimoji="0" lang="ko-KR" altLang="en-US" sz="1200" b="1" dirty="0" smtClean="0">
                  <a:latin typeface="원신한 Light" pitchFamily="50" charset="-127"/>
                  <a:ea typeface="원신한 Light" pitchFamily="50" charset="-127"/>
                </a:rPr>
                <a:t>시즌 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구단 홍보 마케팅을 위한 우수 디자인업체 선정</a:t>
              </a:r>
              <a:endParaRPr kumimoji="0" lang="ko-KR" altLang="ko-KR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cxnSp>
          <p:nvCxnSpPr>
            <p:cNvPr id="83" name="직선 연결선 82"/>
            <p:cNvCxnSpPr/>
            <p:nvPr/>
          </p:nvCxnSpPr>
          <p:spPr bwMode="auto">
            <a:xfrm flipV="1">
              <a:off x="1557319" y="2325205"/>
              <a:ext cx="4536115" cy="142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26" name="직선 연결선 25"/>
            <p:cNvCxnSpPr/>
            <p:nvPr/>
          </p:nvCxnSpPr>
          <p:spPr bwMode="auto">
            <a:xfrm flipV="1">
              <a:off x="1557319" y="2685507"/>
              <a:ext cx="4536115" cy="142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6163" name="TextBox 22"/>
            <p:cNvSpPr txBox="1">
              <a:spLocks noChangeArrowheads="1"/>
            </p:cNvSpPr>
            <p:nvPr/>
          </p:nvSpPr>
          <p:spPr bwMode="auto">
            <a:xfrm>
              <a:off x="1600200" y="2411760"/>
              <a:ext cx="2778957" cy="25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신한만의 차별화된 홍보 디자인 기획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개발</a:t>
              </a:r>
              <a:endParaRPr kumimoji="0" lang="ko-KR" altLang="ko-KR" sz="1200" b="1">
                <a:latin typeface="원신한 Light" pitchFamily="50" charset="-127"/>
                <a:ea typeface="원신한 Light" pitchFamily="50" charset="-127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57788" y="8267700"/>
            <a:ext cx="1636712" cy="336550"/>
          </a:xfrm>
          <a:noFill/>
        </p:spPr>
        <p:txBody>
          <a:bodyPr/>
          <a:lstStyle/>
          <a:p>
            <a:fld id="{BF9ABA3E-DF04-4DD4-B0C3-C9B347D4E9EF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3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grpSp>
        <p:nvGrpSpPr>
          <p:cNvPr id="7171" name="그룹 42"/>
          <p:cNvGrpSpPr>
            <a:grpSpLocks/>
          </p:cNvGrpSpPr>
          <p:nvPr/>
        </p:nvGrpSpPr>
        <p:grpSpPr bwMode="auto">
          <a:xfrm>
            <a:off x="376238" y="971550"/>
            <a:ext cx="6053137" cy="2376488"/>
            <a:chOff x="376239" y="1138900"/>
            <a:chExt cx="6053136" cy="1849119"/>
          </a:xfrm>
        </p:grpSpPr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1484314" y="1138900"/>
              <a:ext cx="4945061" cy="18491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가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입찰공고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		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2019.07.22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07.29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나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제안서류 접수 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	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2019.07.30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08.05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      -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서류 접수 장소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인천시 중구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샛골로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41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번길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10(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도원동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도원체육관</a:t>
              </a:r>
              <a:endParaRPr lang="en-US" altLang="ko-KR" sz="10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       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신한은행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에스버드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여자농구단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사무국</a:t>
              </a:r>
              <a:endParaRPr lang="en-US" altLang="ko-KR" sz="10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다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서류심사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2019.08.06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08.09 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라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업체별 </a:t>
              </a:r>
              <a:r>
                <a:rPr lang="ko-KR" altLang="en-US" sz="1200" dirty="0" err="1">
                  <a:latin typeface="원신한 Light" pitchFamily="50" charset="-127"/>
                  <a:ea typeface="원신한 Light" pitchFamily="50" charset="-127"/>
                </a:rPr>
                <a:t>프리젠테이션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2019.08.12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08.16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마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우선협상대상자 선정 및 협상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2019.08.19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08.21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바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계약체결               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2019.08.22 ~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376239" y="1138900"/>
              <a:ext cx="1036637" cy="18491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200" b="1" dirty="0">
                  <a:latin typeface="원신한 Light" pitchFamily="50" charset="-127"/>
                  <a:ea typeface="원신한 Light" pitchFamily="50" charset="-127"/>
                </a:rPr>
                <a:t>추 진 일 정</a:t>
              </a:r>
              <a:endParaRPr lang="en-US" altLang="ko-KR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7217" name="Rectangle 79"/>
            <p:cNvSpPr>
              <a:spLocks noChangeArrowheads="1"/>
            </p:cNvSpPr>
            <p:nvPr/>
          </p:nvSpPr>
          <p:spPr bwMode="auto">
            <a:xfrm flipV="1">
              <a:off x="404664" y="1161633"/>
              <a:ext cx="207963" cy="218344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altLang="ko-KR" sz="1300" b="1">
                  <a:solidFill>
                    <a:srgbClr val="FFFFFF"/>
                  </a:solidFill>
                  <a:latin typeface="원신한 Light" pitchFamily="50" charset="-127"/>
                  <a:ea typeface="원신한 Light" pitchFamily="50" charset="-127"/>
                </a:rPr>
                <a:t>1</a:t>
              </a:r>
            </a:p>
          </p:txBody>
        </p:sp>
      </p:grpSp>
      <p:grpSp>
        <p:nvGrpSpPr>
          <p:cNvPr id="7172" name="그룹 44"/>
          <p:cNvGrpSpPr>
            <a:grpSpLocks/>
          </p:cNvGrpSpPr>
          <p:nvPr/>
        </p:nvGrpSpPr>
        <p:grpSpPr bwMode="auto">
          <a:xfrm>
            <a:off x="404813" y="5867398"/>
            <a:ext cx="6126162" cy="2665042"/>
            <a:chOff x="376239" y="4031848"/>
            <a:chExt cx="6125616" cy="1554708"/>
          </a:xfrm>
        </p:grpSpPr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1557234" y="4032178"/>
              <a:ext cx="4944621" cy="15543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150000"/>
                </a:lnSpc>
                <a:buAutoNum type="arabicParenR"/>
                <a:defRPr/>
              </a:pP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시즌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홍보 </a:t>
              </a:r>
              <a:r>
                <a:rPr lang="ko-KR" altLang="en-US" sz="1200" dirty="0" err="1">
                  <a:latin typeface="원신한 Light" pitchFamily="50" charset="-127"/>
                  <a:ea typeface="원신한 Light" pitchFamily="50" charset="-127"/>
                </a:rPr>
                <a:t>컨셉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및 디자인 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기획</a:t>
              </a:r>
              <a:endParaRPr lang="en-US" altLang="ko-KR" sz="1200" dirty="0" smtClean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buAutoNum type="arabicParenR"/>
                <a:defRPr/>
              </a:pP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구단 홍보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인쇄물 제작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3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홈 구장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홍보 디자인 및 내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외부 현수막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,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장치장식물 제작 설치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4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구단 관련 홍보물품 및 기념품 제안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5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전광판 이벤트 디자인 소스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20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종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6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200" dirty="0" err="1" smtClean="0">
                  <a:latin typeface="원신한 Light" pitchFamily="50" charset="-127"/>
                  <a:ea typeface="원신한 Light" pitchFamily="50" charset="-127"/>
                </a:rPr>
                <a:t>에스버드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200" dirty="0" err="1" smtClean="0">
                  <a:latin typeface="원신한 Light" pitchFamily="50" charset="-127"/>
                  <a:ea typeface="원신한 Light" pitchFamily="50" charset="-127"/>
                </a:rPr>
                <a:t>샵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 운영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7)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기타 구단 홍보관련 구단에서 지시한 사항 등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76239" y="4031848"/>
              <a:ext cx="1036545" cy="1554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100" b="1" dirty="0">
                  <a:latin typeface="원신한 Light" pitchFamily="50" charset="-127"/>
                  <a:ea typeface="원신한 Light" pitchFamily="50" charset="-127"/>
                </a:rPr>
                <a:t>과 업 내 용</a:t>
              </a:r>
              <a:endParaRPr lang="en-US" altLang="ko-KR" sz="11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7214" name="Rectangle 79"/>
            <p:cNvSpPr>
              <a:spLocks noChangeArrowheads="1"/>
            </p:cNvSpPr>
            <p:nvPr/>
          </p:nvSpPr>
          <p:spPr bwMode="auto">
            <a:xfrm flipV="1">
              <a:off x="404664" y="4067716"/>
              <a:ext cx="216003" cy="135992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altLang="ko-KR" sz="1300" b="1">
                  <a:solidFill>
                    <a:srgbClr val="FFFFFF"/>
                  </a:solidFill>
                  <a:latin typeface="원신한 Light" pitchFamily="50" charset="-127"/>
                  <a:ea typeface="원신한 Light" pitchFamily="50" charset="-127"/>
                </a:rPr>
                <a:t>3</a:t>
              </a:r>
            </a:p>
          </p:txBody>
        </p:sp>
      </p:grpSp>
      <p:sp>
        <p:nvSpPr>
          <p:cNvPr id="7173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사 업 내 용</a:t>
            </a:r>
          </a:p>
        </p:txBody>
      </p:sp>
      <p:sp>
        <p:nvSpPr>
          <p:cNvPr id="6153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 dirty="0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Ⅱ</a:t>
            </a:r>
          </a:p>
        </p:txBody>
      </p:sp>
      <p:sp>
        <p:nvSpPr>
          <p:cNvPr id="7175" name="TextBox 47"/>
          <p:cNvSpPr txBox="1">
            <a:spLocks noChangeArrowheads="1"/>
          </p:cNvSpPr>
          <p:nvPr/>
        </p:nvSpPr>
        <p:spPr bwMode="auto">
          <a:xfrm>
            <a:off x="1628800" y="8070478"/>
            <a:ext cx="4640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※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상기 제안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아이디어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 등 상세사항은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구단협의 및 시즌 상황에 따라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 변경될 수 있음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en-US" sz="1200" dirty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7176" name="TextBox 42"/>
          <p:cNvSpPr txBox="1">
            <a:spLocks noChangeArrowheads="1"/>
          </p:cNvSpPr>
          <p:nvPr/>
        </p:nvSpPr>
        <p:spPr bwMode="auto">
          <a:xfrm>
            <a:off x="1508125" y="2970213"/>
            <a:ext cx="35671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100">
                <a:latin typeface="원신한 Light" pitchFamily="50" charset="-127"/>
                <a:ea typeface="원신한 Light" pitchFamily="50" charset="-127"/>
              </a:rPr>
              <a:t>※  </a:t>
            </a:r>
            <a:r>
              <a:rPr lang="ko-KR" altLang="en-US" sz="1100">
                <a:latin typeface="원신한 Light" pitchFamily="50" charset="-127"/>
                <a:ea typeface="원신한 Light" pitchFamily="50" charset="-127"/>
              </a:rPr>
              <a:t>상기일정 구단사정에 따라 변경 또는 취소될 수 있음</a:t>
            </a:r>
            <a:r>
              <a:rPr lang="en-US" altLang="ko-KR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en-US">
              <a:latin typeface="원신한 Light" pitchFamily="50" charset="-127"/>
              <a:ea typeface="원신한 Light" pitchFamily="50" charset="-127"/>
            </a:endParaRPr>
          </a:p>
        </p:txBody>
      </p:sp>
      <p:grpSp>
        <p:nvGrpSpPr>
          <p:cNvPr id="7177" name="그룹 103"/>
          <p:cNvGrpSpPr>
            <a:grpSpLocks/>
          </p:cNvGrpSpPr>
          <p:nvPr/>
        </p:nvGrpSpPr>
        <p:grpSpPr bwMode="auto">
          <a:xfrm>
            <a:off x="376238" y="3681413"/>
            <a:ext cx="6053137" cy="1754187"/>
            <a:chOff x="376239" y="4644008"/>
            <a:chExt cx="6053136" cy="1754436"/>
          </a:xfrm>
        </p:grpSpPr>
        <p:grpSp>
          <p:nvGrpSpPr>
            <p:cNvPr id="7178" name="그룹 43"/>
            <p:cNvGrpSpPr>
              <a:grpSpLocks/>
            </p:cNvGrpSpPr>
            <p:nvPr/>
          </p:nvGrpSpPr>
          <p:grpSpPr bwMode="auto">
            <a:xfrm>
              <a:off x="376239" y="4644008"/>
              <a:ext cx="6053136" cy="1754436"/>
              <a:chOff x="376239" y="2537803"/>
              <a:chExt cx="6053136" cy="1322900"/>
            </a:xfrm>
          </p:grpSpPr>
          <p:sp>
            <p:nvSpPr>
              <p:cNvPr id="98" name="Rectangle 17"/>
              <p:cNvSpPr>
                <a:spLocks noChangeArrowheads="1"/>
              </p:cNvSpPr>
              <p:nvPr/>
            </p:nvSpPr>
            <p:spPr bwMode="auto">
              <a:xfrm>
                <a:off x="1484314" y="2537803"/>
                <a:ext cx="4945061" cy="13229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defRPr/>
                </a:pPr>
                <a:endParaRPr lang="en-US" altLang="ko-KR" sz="12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99" name="Rectangle 25"/>
              <p:cNvSpPr>
                <a:spLocks noChangeArrowheads="1"/>
              </p:cNvSpPr>
              <p:nvPr/>
            </p:nvSpPr>
            <p:spPr bwMode="auto">
              <a:xfrm>
                <a:off x="376239" y="2537803"/>
                <a:ext cx="1036637" cy="1322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선 정 과 정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211" name="Rectangle 79"/>
              <p:cNvSpPr>
                <a:spLocks noChangeArrowheads="1"/>
              </p:cNvSpPr>
              <p:nvPr/>
            </p:nvSpPr>
            <p:spPr bwMode="auto">
              <a:xfrm flipV="1">
                <a:off x="404664" y="2566295"/>
                <a:ext cx="207963" cy="21834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en-US" altLang="ko-KR" sz="1300" b="1">
                    <a:solidFill>
                      <a:srgbClr val="FFFFFF"/>
                    </a:solidFill>
                    <a:latin typeface="원신한 Light" pitchFamily="50" charset="-127"/>
                    <a:ea typeface="원신한 Light" pitchFamily="50" charset="-127"/>
                  </a:rPr>
                  <a:t>2</a:t>
                </a:r>
              </a:p>
            </p:txBody>
          </p:sp>
        </p:grpSp>
        <p:grpSp>
          <p:nvGrpSpPr>
            <p:cNvPr id="7179" name="그룹 36"/>
            <p:cNvGrpSpPr>
              <a:grpSpLocks/>
            </p:cNvGrpSpPr>
            <p:nvPr/>
          </p:nvGrpSpPr>
          <p:grpSpPr bwMode="auto">
            <a:xfrm>
              <a:off x="1544156" y="4939466"/>
              <a:ext cx="954424" cy="1163521"/>
              <a:chOff x="2240486" y="3216205"/>
              <a:chExt cx="954424" cy="1163521"/>
            </a:xfrm>
          </p:grpSpPr>
          <p:grpSp>
            <p:nvGrpSpPr>
              <p:cNvPr id="7204" name="그룹 33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207" name="모서리가 둥근 직사각형 26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208" name="모서리가 둥근 직사각형 32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205" name="TextBox 34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7/22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206" name="TextBox 35"/>
              <p:cNvSpPr txBox="1">
                <a:spLocks noChangeArrowheads="1"/>
              </p:cNvSpPr>
              <p:nvPr/>
            </p:nvSpPr>
            <p:spPr bwMode="auto">
              <a:xfrm>
                <a:off x="2269657" y="3488105"/>
                <a:ext cx="925253" cy="492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입찰공고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endParaRPr lang="en-US" altLang="ko-KR" sz="5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(7/22~7/29)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0" name="그룹 79"/>
            <p:cNvGrpSpPr>
              <a:grpSpLocks/>
            </p:cNvGrpSpPr>
            <p:nvPr/>
          </p:nvGrpSpPr>
          <p:grpSpPr bwMode="auto">
            <a:xfrm>
              <a:off x="2492896" y="4939466"/>
              <a:ext cx="968850" cy="1206397"/>
              <a:chOff x="2240486" y="3216205"/>
              <a:chExt cx="968850" cy="1206397"/>
            </a:xfrm>
          </p:grpSpPr>
          <p:grpSp>
            <p:nvGrpSpPr>
              <p:cNvPr id="7199" name="그룹 80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202" name="모서리가 둥근 직사각형 83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203" name="모서리가 둥근 직사각형 84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200" name="TextBox 81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7/30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201" name="TextBox 82"/>
              <p:cNvSpPr txBox="1">
                <a:spLocks noChangeArrowheads="1"/>
              </p:cNvSpPr>
              <p:nvPr/>
            </p:nvSpPr>
            <p:spPr bwMode="auto">
              <a:xfrm>
                <a:off x="2255229" y="3468360"/>
                <a:ext cx="954107" cy="954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서류접수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b="1" dirty="0">
                    <a:latin typeface="원신한 Light" pitchFamily="50" charset="-127"/>
                    <a:ea typeface="원신한 Light" pitchFamily="50" charset="-127"/>
                  </a:rPr>
                  <a:t>(</a:t>
                </a:r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7/30~8/05)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endParaRPr lang="en-US" altLang="ko-KR" sz="5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서류마감</a:t>
                </a:r>
                <a:r>
                  <a:rPr lang="en-US" altLang="ko-KR" sz="1000" smtClean="0">
                    <a:latin typeface="원신한 Light" pitchFamily="50" charset="-127"/>
                    <a:ea typeface="원신한 Light" pitchFamily="50" charset="-127"/>
                  </a:rPr>
                  <a:t>5</a:t>
                </a:r>
                <a:r>
                  <a:rPr lang="ko-KR" altLang="en-US" sz="1000" smtClean="0">
                    <a:latin typeface="원신한 Light" pitchFamily="50" charset="-127"/>
                    <a:ea typeface="원신한 Light" pitchFamily="50" charset="-127"/>
                  </a:rPr>
                  <a:t>일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  <a:t> 17</a:t>
                </a:r>
                <a:r>
                  <a:rPr lang="ko-KR" altLang="en-US" sz="1000" dirty="0">
                    <a:latin typeface="원신한 Light" pitchFamily="50" charset="-127"/>
                    <a:ea typeface="원신한 Light" pitchFamily="50" charset="-127"/>
                  </a:rPr>
                  <a:t>시까지</a:t>
                </a:r>
                <a: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  <a:t/>
                </a:r>
                <a:b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</a:b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1" name="그룹 85"/>
            <p:cNvGrpSpPr>
              <a:grpSpLocks/>
            </p:cNvGrpSpPr>
            <p:nvPr/>
          </p:nvGrpSpPr>
          <p:grpSpPr bwMode="auto">
            <a:xfrm>
              <a:off x="3429000" y="4939466"/>
              <a:ext cx="953625" cy="1163521"/>
              <a:chOff x="2240486" y="3216205"/>
              <a:chExt cx="953625" cy="1163521"/>
            </a:xfrm>
          </p:grpSpPr>
          <p:grpSp>
            <p:nvGrpSpPr>
              <p:cNvPr id="7194" name="그룹 86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97" name="모서리가 둥근 직사각형 89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98" name="모서리가 둥근 직사각형 90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95" name="TextBox 87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8/06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96" name="TextBox 88"/>
              <p:cNvSpPr txBox="1">
                <a:spLocks noChangeArrowheads="1"/>
              </p:cNvSpPr>
              <p:nvPr/>
            </p:nvSpPr>
            <p:spPr bwMode="auto">
              <a:xfrm>
                <a:off x="2270460" y="3488105"/>
                <a:ext cx="923651" cy="4155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서류심사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(8/06~8/09</a:t>
                </a:r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)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2" name="그룹 91"/>
            <p:cNvGrpSpPr>
              <a:grpSpLocks/>
            </p:cNvGrpSpPr>
            <p:nvPr/>
          </p:nvGrpSpPr>
          <p:grpSpPr bwMode="auto">
            <a:xfrm>
              <a:off x="4365104" y="4939466"/>
              <a:ext cx="954426" cy="1163521"/>
              <a:chOff x="2240486" y="3216205"/>
              <a:chExt cx="954426" cy="1163521"/>
            </a:xfrm>
          </p:grpSpPr>
          <p:grpSp>
            <p:nvGrpSpPr>
              <p:cNvPr id="7189" name="그룹 92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92" name="모서리가 둥근 직사각형 95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93" name="모서리가 둥근 직사각형 96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90" name="TextBox 93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8/12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91" name="TextBox 94"/>
              <p:cNvSpPr txBox="1">
                <a:spLocks noChangeArrowheads="1"/>
              </p:cNvSpPr>
              <p:nvPr/>
            </p:nvSpPr>
            <p:spPr bwMode="auto">
              <a:xfrm>
                <a:off x="2269659" y="3488105"/>
                <a:ext cx="925253" cy="723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100" b="1" dirty="0">
                    <a:latin typeface="원신한 Light" pitchFamily="50" charset="-127"/>
                    <a:ea typeface="원신한 Light" pitchFamily="50" charset="-127"/>
                  </a:rPr>
                  <a:t>PT</a:t>
                </a:r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평가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(8/12~8/16)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000" dirty="0">
                    <a:latin typeface="원신한 Light" pitchFamily="50" charset="-127"/>
                    <a:ea typeface="원신한 Light" pitchFamily="50" charset="-127"/>
                  </a:rPr>
                  <a:t>평가위원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5</a:t>
                </a:r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명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3" name="그룹 97"/>
            <p:cNvGrpSpPr>
              <a:grpSpLocks/>
            </p:cNvGrpSpPr>
            <p:nvPr/>
          </p:nvGrpSpPr>
          <p:grpSpPr bwMode="auto">
            <a:xfrm>
              <a:off x="5301208" y="4939000"/>
              <a:ext cx="923964" cy="1164578"/>
              <a:chOff x="2240486" y="3216205"/>
              <a:chExt cx="923964" cy="1164578"/>
            </a:xfrm>
          </p:grpSpPr>
          <p:grpSp>
            <p:nvGrpSpPr>
              <p:cNvPr id="7184" name="그룹 98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87" name="모서리가 둥근 직사각형 101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88" name="모서리가 둥근 직사각형 102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85" name="TextBox 99"/>
              <p:cNvSpPr txBox="1">
                <a:spLocks noChangeArrowheads="1"/>
              </p:cNvSpPr>
              <p:nvPr/>
            </p:nvSpPr>
            <p:spPr bwMode="auto">
              <a:xfrm>
                <a:off x="2261998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8/19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86" name="TextBox 100"/>
              <p:cNvSpPr txBox="1">
                <a:spLocks noChangeArrowheads="1"/>
              </p:cNvSpPr>
              <p:nvPr/>
            </p:nvSpPr>
            <p:spPr bwMode="auto">
              <a:xfrm>
                <a:off x="2300111" y="3488105"/>
                <a:ext cx="864339" cy="892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우선협상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대상기업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선정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800">
                    <a:latin typeface="원신한 Light" pitchFamily="50" charset="-127"/>
                    <a:ea typeface="원신한 Light" pitchFamily="50" charset="-127"/>
                  </a:rPr>
                  <a:t>(</a:t>
                </a:r>
                <a:r>
                  <a:rPr lang="ko-KR" altLang="en-US" sz="800">
                    <a:latin typeface="원신한 Light" pitchFamily="50" charset="-127"/>
                    <a:ea typeface="원신한 Light" pitchFamily="50" charset="-127"/>
                  </a:rPr>
                  <a:t>세부사항 협의</a:t>
                </a:r>
                <a:r>
                  <a:rPr lang="en-US" altLang="ko-KR" sz="800">
                    <a:latin typeface="원신한 Light" pitchFamily="50" charset="-127"/>
                    <a:ea typeface="원신한 Light" pitchFamily="50" charset="-127"/>
                  </a:rPr>
                  <a:t>)</a:t>
                </a: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계약체결</a:t>
                </a:r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0713" y="3922713"/>
            <a:ext cx="5759450" cy="41767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150000"/>
              </a:lnSpc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8195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013325" y="8772525"/>
            <a:ext cx="1636713" cy="336550"/>
          </a:xfrm>
          <a:noFill/>
        </p:spPr>
        <p:txBody>
          <a:bodyPr/>
          <a:lstStyle/>
          <a:p>
            <a:fld id="{EC3DE28F-E1C4-4E5F-8C82-6183F694171E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  <p:sp>
        <p:nvSpPr>
          <p:cNvPr id="8196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 dirty="0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7275" name="Rectangle 42"/>
          <p:cNvSpPr>
            <a:spLocks noChangeArrowheads="1"/>
          </p:cNvSpPr>
          <p:nvPr/>
        </p:nvSpPr>
        <p:spPr bwMode="auto">
          <a:xfrm>
            <a:off x="260350" y="922338"/>
            <a:ext cx="252413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1</a:t>
            </a:r>
          </a:p>
        </p:txBody>
      </p:sp>
      <p:sp>
        <p:nvSpPr>
          <p:cNvPr id="8199" name="Text Box 44"/>
          <p:cNvSpPr txBox="1">
            <a:spLocks noChangeArrowheads="1"/>
          </p:cNvSpPr>
          <p:nvPr/>
        </p:nvSpPr>
        <p:spPr bwMode="auto">
          <a:xfrm>
            <a:off x="512763" y="879475"/>
            <a:ext cx="334803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입찰참가자격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grpSp>
        <p:nvGrpSpPr>
          <p:cNvPr id="8200" name="그룹 41"/>
          <p:cNvGrpSpPr>
            <a:grpSpLocks/>
          </p:cNvGrpSpPr>
          <p:nvPr/>
        </p:nvGrpSpPr>
        <p:grpSpPr bwMode="auto">
          <a:xfrm>
            <a:off x="476250" y="1258888"/>
            <a:ext cx="6048375" cy="627062"/>
            <a:chOff x="621227" y="1162648"/>
            <a:chExt cx="6047365" cy="627368"/>
          </a:xfrm>
        </p:grpSpPr>
        <p:cxnSp>
          <p:nvCxnSpPr>
            <p:cNvPr id="36" name="직선 연결선 35"/>
            <p:cNvCxnSpPr/>
            <p:nvPr/>
          </p:nvCxnSpPr>
          <p:spPr bwMode="auto">
            <a:xfrm>
              <a:off x="765666" y="1669307"/>
              <a:ext cx="561563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8212" name="TextBox 22"/>
            <p:cNvSpPr txBox="1">
              <a:spLocks noChangeArrowheads="1"/>
            </p:cNvSpPr>
            <p:nvPr/>
          </p:nvSpPr>
          <p:spPr bwMode="auto">
            <a:xfrm>
              <a:off x="621227" y="1162648"/>
              <a:ext cx="6047365" cy="62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공고일 기준 최근 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3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년 이내 프로스포츠 구단 디자인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홍보 실적이  이억원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이상인 업체</a:t>
              </a:r>
              <a:endParaRPr kumimoji="0" lang="en-US" altLang="ko-KR" sz="1200" b="1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</a:pPr>
              <a:endParaRPr kumimoji="0" lang="ko-KR" altLang="en-US" sz="1200" b="1">
                <a:latin typeface="원신한 Light" pitchFamily="50" charset="-127"/>
                <a:ea typeface="원신한 Light" pitchFamily="50" charset="-127"/>
              </a:endParaRPr>
            </a:p>
          </p:txBody>
        </p:sp>
      </p:grp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260350" y="2454275"/>
            <a:ext cx="252413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2</a:t>
            </a:r>
          </a:p>
        </p:txBody>
      </p:sp>
      <p:sp>
        <p:nvSpPr>
          <p:cNvPr id="8202" name="Text Box 44"/>
          <p:cNvSpPr txBox="1">
            <a:spLocks noChangeArrowheads="1"/>
          </p:cNvSpPr>
          <p:nvPr/>
        </p:nvSpPr>
        <p:spPr bwMode="auto">
          <a:xfrm>
            <a:off x="512763" y="2411413"/>
            <a:ext cx="33480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선정방법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cxnSp>
        <p:nvCxnSpPr>
          <p:cNvPr id="53" name="직선 연결선 52"/>
          <p:cNvCxnSpPr/>
          <p:nvPr/>
        </p:nvCxnSpPr>
        <p:spPr bwMode="auto">
          <a:xfrm>
            <a:off x="620713" y="3203575"/>
            <a:ext cx="56165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grpSp>
        <p:nvGrpSpPr>
          <p:cNvPr id="8204" name="그룹 54"/>
          <p:cNvGrpSpPr>
            <a:grpSpLocks/>
          </p:cNvGrpSpPr>
          <p:nvPr/>
        </p:nvGrpSpPr>
        <p:grpSpPr bwMode="auto">
          <a:xfrm>
            <a:off x="620713" y="3348038"/>
            <a:ext cx="5616575" cy="431800"/>
            <a:chOff x="764704" y="1259632"/>
            <a:chExt cx="5616624" cy="431662"/>
          </a:xfrm>
        </p:grpSpPr>
        <p:cxnSp>
          <p:nvCxnSpPr>
            <p:cNvPr id="56" name="직선 연결선 55"/>
            <p:cNvCxnSpPr/>
            <p:nvPr/>
          </p:nvCxnSpPr>
          <p:spPr bwMode="auto">
            <a:xfrm>
              <a:off x="764704" y="1691294"/>
              <a:ext cx="56166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8210" name="TextBox 22"/>
            <p:cNvSpPr txBox="1">
              <a:spLocks noChangeArrowheads="1"/>
            </p:cNvSpPr>
            <p:nvPr/>
          </p:nvSpPr>
          <p:spPr bwMode="auto">
            <a:xfrm>
              <a:off x="764704" y="1259632"/>
              <a:ext cx="885434" cy="349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나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선정절차</a:t>
              </a:r>
            </a:p>
          </p:txBody>
        </p:sp>
      </p:grpSp>
      <p:sp>
        <p:nvSpPr>
          <p:cNvPr id="8205" name="TextBox 22"/>
          <p:cNvSpPr txBox="1">
            <a:spLocks noChangeArrowheads="1"/>
          </p:cNvSpPr>
          <p:nvPr/>
        </p:nvSpPr>
        <p:spPr bwMode="auto">
          <a:xfrm>
            <a:off x="620713" y="3994150"/>
            <a:ext cx="546576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기술능력평가 점수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(80%),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입찰가격평가 점수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를 합산하여 종합평가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기술능력평가 점수가 배점한도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의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85%(68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이상인자를 협상 적격자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로 인정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3)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협상순서는 협상적격자의 기술능력 평가점수와 입찰가격 평가점수를 합산하여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고득점 순에 따라 협상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합산점수가 동일한 응찰업체가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개 이상일 경우 기술능력평가가 높은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업체가 우선순위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 평가점수도 동일한 경우 기술능력의 세부평가항목 중 배점이 큰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항목에서 높은 점수를 얻은 업체가 우선순위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</a:p>
        </p:txBody>
      </p:sp>
      <p:sp>
        <p:nvSpPr>
          <p:cNvPr id="8206" name="TextBox 22"/>
          <p:cNvSpPr txBox="1">
            <a:spLocks noChangeArrowheads="1"/>
          </p:cNvSpPr>
          <p:nvPr/>
        </p:nvSpPr>
        <p:spPr bwMode="auto">
          <a:xfrm>
            <a:off x="620713" y="2771775"/>
            <a:ext cx="33147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 방법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제한 경쟁을 통한 협상에 의한 계약</a:t>
            </a:r>
          </a:p>
        </p:txBody>
      </p:sp>
      <p:sp>
        <p:nvSpPr>
          <p:cNvPr id="8207" name="TextBox 22"/>
          <p:cNvSpPr txBox="1">
            <a:spLocks noChangeArrowheads="1"/>
          </p:cNvSpPr>
          <p:nvPr/>
        </p:nvSpPr>
        <p:spPr bwMode="auto">
          <a:xfrm>
            <a:off x="620713" y="6515100"/>
            <a:ext cx="51974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4)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응찰업체는 평가절차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평가기준 및 평가결과에 대해 일체 이의를 제기할 수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없으며 세부적인 평가결과는 공개하지 않음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기술제안서의 내용 평가는 기술평가위원회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6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명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에서 평가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※ &lt;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1&gt;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평가기준 참조</a:t>
            </a:r>
          </a:p>
        </p:txBody>
      </p:sp>
      <p:sp>
        <p:nvSpPr>
          <p:cNvPr id="8208" name="TextBox 22"/>
          <p:cNvSpPr txBox="1">
            <a:spLocks noChangeArrowheads="1"/>
          </p:cNvSpPr>
          <p:nvPr/>
        </p:nvSpPr>
        <p:spPr bwMode="auto">
          <a:xfrm>
            <a:off x="620713" y="7640638"/>
            <a:ext cx="4889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5) 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차 프리젠테이션 심사의 경우 발표시간은 업체당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분으로 제한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endParaRPr kumimoji="0"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21275" y="8750300"/>
            <a:ext cx="1547813" cy="336550"/>
          </a:xfrm>
          <a:noFill/>
        </p:spPr>
        <p:txBody>
          <a:bodyPr/>
          <a:lstStyle/>
          <a:p>
            <a:fld id="{2FD391A6-E995-4D23-9334-BF626A0963E3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5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260350" y="750888"/>
            <a:ext cx="252413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3</a:t>
            </a:r>
          </a:p>
        </p:txBody>
      </p:sp>
      <p:sp>
        <p:nvSpPr>
          <p:cNvPr id="9220" name="Text Box 44"/>
          <p:cNvSpPr txBox="1">
            <a:spLocks noChangeArrowheads="1"/>
          </p:cNvSpPr>
          <p:nvPr/>
        </p:nvSpPr>
        <p:spPr bwMode="auto">
          <a:xfrm>
            <a:off x="512763" y="708025"/>
            <a:ext cx="334803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입찰참가 신청 및 제안서 제출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9221" name="TextBox 22"/>
          <p:cNvSpPr txBox="1">
            <a:spLocks noChangeArrowheads="1"/>
          </p:cNvSpPr>
          <p:nvPr/>
        </p:nvSpPr>
        <p:spPr bwMode="auto">
          <a:xfrm>
            <a:off x="620713" y="966788"/>
            <a:ext cx="5532437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규격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형식 및 사용프로그램 등에 대한 어떠한 제한도 없으며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용지 하단부에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페이지 번호 표기 및 컬러사용 가능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※ &lt;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2&gt; 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필수 포함 사항 및 양식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을 참고하여 작성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제출서류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제출장소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신한은행 에스버드 농구단 사무국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당행에서 요구하는 사항 위주로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&lt;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2&gt; 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필수 포함 사항 및 양식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따라 간단 명료하게 작성하여 제출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모든 서류를 마감일시까지 제출되어야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제출시 제안 의사가 없는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것으로 간주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9222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 dirty="0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9224" name="TextBox 22"/>
          <p:cNvSpPr txBox="1">
            <a:spLocks noChangeArrowheads="1"/>
          </p:cNvSpPr>
          <p:nvPr/>
        </p:nvSpPr>
        <p:spPr bwMode="auto">
          <a:xfrm>
            <a:off x="620713" y="3646488"/>
            <a:ext cx="9747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3)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구비서류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836613" y="3995738"/>
          <a:ext cx="5472608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46"/>
                <a:gridCol w="444596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   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   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입찰등록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서      류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latinLnBrk="1">
                        <a:buAutoNum type="arabicPeriod"/>
                      </a:pP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입찰참가신청서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최근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년간 실적증명자료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사업실적 증명서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회사소개서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입찰보증보험증권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*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입찰금액의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분의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이상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신한은행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피보험자명의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*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보증기간 개시일은 입찰일 이전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종료일은 입찰일로부터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 30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일 이상일 것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법인 인감증명서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사용인감계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및 법인 등기부등본 각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사업자등록증 사본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대표자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원본대조필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재직증명서 및 위임장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대리인 제출시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확약서 및 청렴계약 및 이행 확인서 각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국세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지방세 납세증명서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4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대보험료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완납증명서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해당시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각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제 안 서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서     류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1. 2019-20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시즌 디자인 제안서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가격제안서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-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세부내역 및 금액산출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근거표를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포함 별도 밀봉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-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별지서식 세부금액산출 </a:t>
                      </a:r>
                      <a:r>
                        <a:rPr lang="ko-KR" altLang="en-US" sz="11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근거표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참고 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50" name="TextBox 22"/>
          <p:cNvSpPr txBox="1">
            <a:spLocks noChangeArrowheads="1"/>
          </p:cNvSpPr>
          <p:nvPr/>
        </p:nvSpPr>
        <p:spPr bwMode="auto">
          <a:xfrm>
            <a:off x="620713" y="8277225"/>
            <a:ext cx="4487373" cy="9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※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상기 모든 제출 서류 및 자료는 등기 및 인편에 의해서만 제출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4)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제안관련 문의처 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신한은행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여자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농구단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사무국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               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          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김태경 사무국장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(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032)773-4406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57788" y="8750300"/>
            <a:ext cx="1547812" cy="336550"/>
          </a:xfrm>
          <a:noFill/>
        </p:spPr>
        <p:txBody>
          <a:bodyPr/>
          <a:lstStyle/>
          <a:p>
            <a:fld id="{FDEDB96D-B0C5-4AEE-805E-6DDAC81187EA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6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404813" y="987425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4</a:t>
            </a:r>
          </a:p>
        </p:txBody>
      </p:sp>
      <p:sp>
        <p:nvSpPr>
          <p:cNvPr id="10244" name="Text Box 44"/>
          <p:cNvSpPr txBox="1">
            <a:spLocks noChangeArrowheads="1"/>
          </p:cNvSpPr>
          <p:nvPr/>
        </p:nvSpPr>
        <p:spPr bwMode="auto">
          <a:xfrm>
            <a:off x="657225" y="944563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유의사항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0245" name="TextBox 22"/>
          <p:cNvSpPr txBox="1">
            <a:spLocks noChangeArrowheads="1"/>
          </p:cNvSpPr>
          <p:nvPr/>
        </p:nvSpPr>
        <p:spPr bwMode="auto">
          <a:xfrm>
            <a:off x="765175" y="1331913"/>
            <a:ext cx="56911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제안요구는 최소한의 사항만 규정한 것이므로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위법성이 없도록 대행사에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필요한 구체적 사항을 완비하여 누락에 따른 문제가 발생되지 않도록 제안하여야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제출된 제안서에 허위사실이 발견되면 자격이 상실되며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당행은 손해배상을 청구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할 수 있고 이때 제반 비용은 제안사 부담으로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필요시 제안서에 대하여 추가제안 또는 추가자료를 요청할 수 있으며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이에 따라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제출된 자료는 제안서와 동일한 효력을 가짐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및 계약서 내용에 대한 해석상 이견이 있을시 상호 협의하여 조정하며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이해가 상충되는 경우 당행의 해석에 따름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내용은 명확한 용어를 사용하여 표현하여야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예를 들어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사용 가능하다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”, 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”, 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고려하고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등과 같이 모호한 표현은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 평가 시 불가능한 것으로 간주하며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계량화가 가능한 것은 계량화하여야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제안서에 제시된 내용은 계약서에 명시하지 않더라도 계약서와 동일한 효력을 지님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계약서에 명시된 경우에는 계약서의 내용이 우선함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04813" y="5046663"/>
            <a:ext cx="252412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5</a:t>
            </a:r>
          </a:p>
        </p:txBody>
      </p:sp>
      <p:sp>
        <p:nvSpPr>
          <p:cNvPr id="10247" name="Text Box 44"/>
          <p:cNvSpPr txBox="1">
            <a:spLocks noChangeArrowheads="1"/>
          </p:cNvSpPr>
          <p:nvPr/>
        </p:nvSpPr>
        <p:spPr bwMode="auto">
          <a:xfrm>
            <a:off x="657225" y="5003800"/>
            <a:ext cx="33480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기타사항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765175" y="5470525"/>
            <a:ext cx="5557838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제안업체는 용역을 이행함에 있어 발생하는 저작권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지적재산권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초상권 또는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사용권 등의 문제에 대하여 일체의 책임을 부담함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 수행에 사용된 모든 결과물의 소유권은 당행에 있으며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당행에서 이를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요구할 시에는 지체 없이 제출할 의무가 있음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제안업체는 용역 수행시 취득한 당행의 사업내용을 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자에게 누설하여서는 아니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당행이 요구하는 보안사항을 준수할 의무가 있음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제출된 제안서 및 관련 자료는 일체 반환하지 않으며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 제안을 위해 소요되는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제반비용은 업체가 부담함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용역범위 및 세부추진내용이 당초 계획과 달리 당행의 여건 및 특성에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부합되지 않을 경우에는 상호합의하에 현실에 맞게 적절히 수정하여 추진가능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</p:txBody>
      </p:sp>
      <p:sp>
        <p:nvSpPr>
          <p:cNvPr id="10249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10251" name="TextBox 22"/>
          <p:cNvSpPr txBox="1">
            <a:spLocks noChangeArrowheads="1"/>
          </p:cNvSpPr>
          <p:nvPr/>
        </p:nvSpPr>
        <p:spPr bwMode="auto">
          <a:xfrm>
            <a:off x="765175" y="8243888"/>
            <a:ext cx="55181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 제안서에는 제안금액을 절대로 표기하지 말고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표기시 탈락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가격제안에서만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금액 및 항목별 구체적인 세부 산출금액을 표기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0E6066-4104-4E50-AD6F-D2C7967CBB8D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404813" y="987425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6</a:t>
            </a:r>
          </a:p>
        </p:txBody>
      </p:sp>
      <p:sp>
        <p:nvSpPr>
          <p:cNvPr id="11268" name="Text Box 44"/>
          <p:cNvSpPr txBox="1">
            <a:spLocks noChangeArrowheads="1"/>
          </p:cNvSpPr>
          <p:nvPr/>
        </p:nvSpPr>
        <p:spPr bwMode="auto">
          <a:xfrm>
            <a:off x="657225" y="944563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 유의사항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1269" name="TextBox 22"/>
          <p:cNvSpPr txBox="1">
            <a:spLocks noChangeArrowheads="1"/>
          </p:cNvSpPr>
          <p:nvPr/>
        </p:nvSpPr>
        <p:spPr bwMode="auto">
          <a:xfrm>
            <a:off x="692150" y="1331913"/>
            <a:ext cx="6618288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입찰은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인 이상의 유효한 입찰로써 성립한다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입찰서는 당행의 소정양식으로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입찰서는 봉함으로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봉투에는 상호 및 입찰건명을 기재하고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봉투의 연결부분은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  간인한다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입찰금액은 입찰서의 금액을 기준으로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부가가치세를 포함한 총액으로 기재한다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입찰자는 일단 제출된 입찰서를 교환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변경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또는 취소하지 못한다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입찰서의 금액은 한글과 숫자로 병기하여야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한글과 숫자가 다를 경우에는 한글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금액을 입찰금액으로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 실시 후 우리은행의 부득이 한 사정으로 사업시행을 하지 못할 경우에는 입찰에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관한 모든 사항은 취소 또는 무효로 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04813" y="4686300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7</a:t>
            </a:r>
          </a:p>
        </p:txBody>
      </p:sp>
      <p:sp>
        <p:nvSpPr>
          <p:cNvPr id="11271" name="Text Box 44"/>
          <p:cNvSpPr txBox="1">
            <a:spLocks noChangeArrowheads="1"/>
          </p:cNvSpPr>
          <p:nvPr/>
        </p:nvSpPr>
        <p:spPr bwMode="auto">
          <a:xfrm>
            <a:off x="657225" y="4643438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입찰무효 사유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765175" y="5110163"/>
            <a:ext cx="5272088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다음 각호에 해당하는 경우 그 입찰자는 무효로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가.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입찰참가자격이 없는 자가 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나. 입찰보증금의 납부일시까지 소정의 입찰보증금을 납부하지 아니하고 한 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다. 입찰서가 그 도착일시까지 소정의 입찰장소에 도착하지 아니한 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라.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동일사항에 동일인이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통 이상의 입찰서를 제출한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마.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신고된 사용인감과 입찰서에 날인한 인감이 상이한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바.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담합 또는 경쟁참가자의 방해로 인한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사.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대리참석자와 위임장에 개재된 자가 상이한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아.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정해진 양식에 의한 입찰서를 사용하지 아니한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자.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입찰금액을 정정한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1273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21275" y="8750300"/>
            <a:ext cx="1547813" cy="336550"/>
          </a:xfrm>
          <a:noFill/>
        </p:spPr>
        <p:txBody>
          <a:bodyPr/>
          <a:lstStyle/>
          <a:p>
            <a:fld id="{2C1B2679-830D-49FE-B2B7-FE0940A46C78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8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2291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925638" y="900113"/>
          <a:ext cx="30060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0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 안 서 평 가 기준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298" name="TextBox 22"/>
          <p:cNvSpPr txBox="1">
            <a:spLocks noChangeArrowheads="1"/>
          </p:cNvSpPr>
          <p:nvPr/>
        </p:nvSpPr>
        <p:spPr bwMode="auto">
          <a:xfrm>
            <a:off x="620713" y="1365250"/>
            <a:ext cx="5745162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평가원칙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제안자가 제출한 제안서는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제한 경쟁을 통한 협상에 의한 계약체결에 따라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기술능력 평가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와 입찰가격평가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로 나누어 실시한다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제안내용에 대한 평가는 평가위원회를 구성하여 평가하고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제안서에 기재되지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않은 사항은 평가하지 않는다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평가는 제안업체별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Presentation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실시 후 평가한다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참가시 평가점수는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점으로 처리한다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평가위원회에 제안서를 제출한 업체에게 보완자료 등 필요한 자료를 추가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제출하게 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 항목별 평가기준은 입찰공고일 기준으로 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평가점수는 소수점 둘째 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자리에서 반올림하여 평가한다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평가내용 및 평가결과 관련 서류는 비공개로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평가결과에 대하여 이의를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신청할 수 없다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평가항목 및 배점기준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평가항목 및 배점기준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65175" y="5940425"/>
          <a:ext cx="5526360" cy="216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80"/>
                <a:gridCol w="1224136"/>
                <a:gridCol w="792088"/>
                <a:gridCol w="2304256"/>
              </a:tblGrid>
              <a:tr h="4753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   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배점한도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  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0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기술능력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제안평가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(60)</a:t>
                      </a: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업체평가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(20)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입찰가격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평점산식은 뒷면 참고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3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31C533-FF54-409A-B567-A6D62292924C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60350" y="971550"/>
            <a:ext cx="6399213" cy="7848600"/>
          </a:xfrm>
          <a:prstGeom prst="roundRect">
            <a:avLst>
              <a:gd name="adj" fmla="val 4097"/>
            </a:avLst>
          </a:prstGeom>
          <a:solidFill>
            <a:srgbClr val="FFFFFF">
              <a:alpha val="85097"/>
            </a:srgbClr>
          </a:solidFill>
          <a:ln w="12700" algn="ctr">
            <a:solidFill>
              <a:srgbClr val="C0C0C0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252000" tIns="0" rIns="252000" bIns="0" anchor="ctr"/>
          <a:lstStyle/>
          <a:p>
            <a:pPr latinLnBrk="0">
              <a:defRPr/>
            </a:pPr>
            <a:r>
              <a:rPr lang="ko-KR" altLang="ko-KR" sz="1200" b="1" dirty="0">
                <a:latin typeface="원신한 Bold" pitchFamily="50" charset="-127"/>
                <a:ea typeface="원신한 Bold" pitchFamily="50" charset="-127"/>
              </a:rPr>
              <a:t>입찰가격 평점산식</a:t>
            </a:r>
            <a:endParaRPr lang="en-US" altLang="ko-KR" sz="1200" b="1" dirty="0">
              <a:latin typeface="원신한 Bold" pitchFamily="50" charset="-127"/>
              <a:ea typeface="원신한 Bold" pitchFamily="50" charset="-127"/>
            </a:endParaRP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입찰가격을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80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이상으로 입찰한 자에 대한 평가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   </a:t>
            </a: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최저입찰가격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유효한 입찰자중 최저입찰가격으로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으로 계산 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 평가대상자의 입찰가격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예정가격의 작성을 생략한 경우에는 추정가격을 예정가격으로 적용함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 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입찰가격을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80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미만인 입찰한 자에 대한 평가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 </a:t>
            </a: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최저입찰가격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유효한 입찰자중 최저입찰가격으로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으로 계산 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 평가대상자의 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배점한도의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30%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에 해당하는 평점을 부여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*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예정가격의 작성을 생략한 경우에는 추정가격을 예정가격으로 적용함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 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 평점산식에 의한 계산결과 소수점 이하의 숫자가 있는 경우에는 소수점 다섯째 자리 에서 반올림함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185738" indent="-185738">
              <a:lnSpc>
                <a:spcPct val="120000"/>
              </a:lnSpc>
              <a:spcBef>
                <a:spcPct val="70000"/>
              </a:spcBef>
              <a:buClr>
                <a:schemeClr val="tx1"/>
              </a:buClr>
              <a:tabLst>
                <a:tab pos="450850" algn="l"/>
                <a:tab pos="546100" algn="l"/>
              </a:tabLst>
              <a:defRPr/>
            </a:pPr>
            <a:endParaRPr lang="ko-KR" altLang="ko-KR" sz="1200" dirty="0">
              <a:latin typeface="맑은 고딕" pitchFamily="50" charset="-127"/>
              <a:ea typeface="맑은 고딕" pitchFamily="50" charset="-127"/>
              <a:sym typeface="Wingdings 3" pitchFamily="18" charset="2"/>
            </a:endParaRPr>
          </a:p>
        </p:txBody>
      </p:sp>
      <p:sp>
        <p:nvSpPr>
          <p:cNvPr id="13316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pic>
        <p:nvPicPr>
          <p:cNvPr id="13317" name="그림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413" y="2268538"/>
            <a:ext cx="4105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그림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4964113"/>
            <a:ext cx="6192837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FA0138FD3C3744448FBDAC76CB8439E0" ma:contentTypeVersion="0" ma:contentTypeDescription="새 문서를 만듭니다." ma:contentTypeScope="" ma:versionID="56088d7373bbbaa2c4b4b43f7fca59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509c16e2068e4d5d0612c501c1975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084E4D-AABA-46E0-BDB3-60B55FCB07B8}"/>
</file>

<file path=customXml/itemProps2.xml><?xml version="1.0" encoding="utf-8"?>
<ds:datastoreItem xmlns:ds="http://schemas.openxmlformats.org/officeDocument/2006/customXml" ds:itemID="{06B5C6D8-19E4-43DB-9190-71E9470EA853}"/>
</file>

<file path=customXml/itemProps3.xml><?xml version="1.0" encoding="utf-8"?>
<ds:datastoreItem xmlns:ds="http://schemas.openxmlformats.org/officeDocument/2006/customXml" ds:itemID="{CF921BF5-55DF-41C2-928E-7F1C57B4138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35372</TotalTime>
  <Words>2498</Words>
  <Application>Microsoft Office PowerPoint</Application>
  <PresentationFormat>화면 슬라이드 쇼(4:3)</PresentationFormat>
  <Paragraphs>572</Paragraphs>
  <Slides>14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1_기본 디자인</vt:lpstr>
      <vt:lpstr>기본 디자인</vt:lpstr>
      <vt:lpstr>비트맵 이미지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Company>SHINHAN FINANCE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shinhan</cp:lastModifiedBy>
  <cp:revision>2885</cp:revision>
  <dcterms:created xsi:type="dcterms:W3CDTF">2011-01-11T07:49:28Z</dcterms:created>
  <dcterms:modified xsi:type="dcterms:W3CDTF">2019-07-11T08:54:05Z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0x010100FA0138FD3C3744448FBDAC76CB8439E0</vt:lpwstr>
  </property>
</Properties>
</file>